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58" r:id="rId6"/>
    <p:sldId id="272" r:id="rId7"/>
    <p:sldId id="260" r:id="rId8"/>
    <p:sldId id="263" r:id="rId9"/>
    <p:sldId id="271" r:id="rId10"/>
    <p:sldId id="264" r:id="rId11"/>
    <p:sldId id="269" r:id="rId12"/>
    <p:sldId id="270" r:id="rId13"/>
    <p:sldId id="265" r:id="rId14"/>
    <p:sldId id="266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5" y="2708476"/>
            <a:ext cx="6499056" cy="1702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Обустройство пешеходной зоны на улице Спортивной в городском поселении Малиновский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Инициативное бюджетирование</a:t>
            </a:r>
          </a:p>
          <a:p>
            <a:endParaRPr lang="ru-RU" dirty="0"/>
          </a:p>
          <a:p>
            <a:r>
              <a:rPr lang="ru-RU" dirty="0" smtClean="0"/>
              <a:t>2021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6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endParaRPr lang="ru-RU" sz="3000" dirty="0"/>
          </a:p>
        </p:txBody>
      </p:sp>
      <p:pic>
        <p:nvPicPr>
          <p:cNvPr id="9" name="Объект 8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14486" t="26316" r="13240" b="13838"/>
          <a:stretch/>
        </p:blipFill>
        <p:spPr bwMode="auto">
          <a:xfrm>
            <a:off x="1043608" y="1412776"/>
            <a:ext cx="705678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925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9" y="1556792"/>
            <a:ext cx="2736304" cy="3240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Пешеходная зона будет востребована жителями западной части городского поселения, так и посетителями Филиала Школы Олимпийского резерва Бассейна «Дельфин», спорткомплекса «Орион» и учащимися МБОУ СОШ п. Малиновский.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1" y="4581128"/>
            <a:ext cx="6842647" cy="122936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800" b="1" dirty="0" smtClean="0"/>
              <a:t>Количество прямых </a:t>
            </a:r>
            <a:r>
              <a:rPr lang="ru-RU" sz="1800" b="1" dirty="0" err="1" smtClean="0"/>
              <a:t>благополучателей</a:t>
            </a:r>
            <a:r>
              <a:rPr lang="ru-RU" sz="1800" b="1" dirty="0" smtClean="0"/>
              <a:t>  составляет 857 человек</a:t>
            </a:r>
            <a:endParaRPr lang="ru-RU" sz="1800" b="1" dirty="0"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9030923"/>
              </p:ext>
            </p:extLst>
          </p:nvPr>
        </p:nvGraphicFramePr>
        <p:xfrm>
          <a:off x="4067944" y="1628800"/>
          <a:ext cx="38884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Количество,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ул. Спортивная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Ул. Гагарина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Ул. Набережная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Ул.</a:t>
                      </a:r>
                      <a:r>
                        <a:rPr lang="ru-RU" baseline="0" dirty="0" smtClean="0"/>
                        <a:t> Центральная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Ул. Береговая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91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12658" cy="720080"/>
          </a:xfrm>
        </p:spPr>
        <p:txBody>
          <a:bodyPr/>
          <a:lstStyle/>
          <a:p>
            <a:r>
              <a:rPr lang="ru-RU" dirty="0" smtClean="0"/>
              <a:t>Визуализация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632847" cy="5040560"/>
          </a:xfrm>
        </p:spPr>
      </p:pic>
    </p:spTree>
    <p:extLst>
      <p:ext uri="{BB962C8B-B14F-4D97-AF65-F5344CB8AC3E}">
        <p14:creationId xmlns:p14="http://schemas.microsoft.com/office/powerpoint/2010/main" val="45987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Ведомость объемов работ</a:t>
            </a:r>
            <a:endParaRPr lang="ru-RU" sz="30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1735" t="11289" r="29478" b="9180"/>
          <a:stretch/>
        </p:blipFill>
        <p:spPr bwMode="auto">
          <a:xfrm>
            <a:off x="1115616" y="1628800"/>
            <a:ext cx="5112568" cy="4218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88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сметный расчет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772816"/>
            <a:ext cx="6984776" cy="30243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696" t="10324" r="17507" b="8946"/>
          <a:stretch/>
        </p:blipFill>
        <p:spPr bwMode="auto">
          <a:xfrm>
            <a:off x="899592" y="1484784"/>
            <a:ext cx="7283152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024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384666" cy="45712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+mn-lt"/>
              </a:rPr>
              <a:t>Средства бюджета городского поселения </a:t>
            </a:r>
            <a:endParaRPr lang="ru-RU" sz="30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199179"/>
              </p:ext>
            </p:extLst>
          </p:nvPr>
        </p:nvGraphicFramePr>
        <p:xfrm>
          <a:off x="971600" y="1916832"/>
          <a:ext cx="7344818" cy="3384376"/>
        </p:xfrm>
        <a:graphic>
          <a:graphicData uri="http://schemas.openxmlformats.org/drawingml/2006/table">
            <a:tbl>
              <a:tblPr firstRow="1" firstCol="1" bandRow="1"/>
              <a:tblGrid>
                <a:gridCol w="895624"/>
                <a:gridCol w="1453037"/>
                <a:gridCol w="965192"/>
                <a:gridCol w="1302527"/>
                <a:gridCol w="1364219"/>
                <a:gridCol w="1364219"/>
              </a:tblGrid>
              <a:tr h="3201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№п/п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Виды затрат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Полная стоимость проекта (руб.)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Софинансирование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0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Физических лиц (граждан)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Юридических лиц, индивидуальных предпринимателей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Разработка технической документации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 строительные  работы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614158,22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61500,00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Прочие расходы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 по проекту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614158,22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600" marR="4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58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772816"/>
            <a:ext cx="6984776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Средства граждан – не менее 61500,00 рублей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9269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4C600"/>
                </a:solidFill>
                <a:ea typeface="+mj-ea"/>
                <a:cs typeface="+mj-cs"/>
              </a:rPr>
              <a:t>Объем инициативных платежей, обеспечиваемый инициатором проекта, в том числе: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6490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94C600"/>
                </a:solidFill>
              </a:rPr>
              <a:t>Объем </a:t>
            </a:r>
            <a:r>
              <a:rPr lang="ru-RU" sz="2400" dirty="0" err="1" smtClean="0">
                <a:solidFill>
                  <a:srgbClr val="94C600"/>
                </a:solidFill>
              </a:rPr>
              <a:t>неденежного</a:t>
            </a:r>
            <a:r>
              <a:rPr lang="ru-RU" sz="2400" dirty="0" smtClean="0">
                <a:solidFill>
                  <a:srgbClr val="94C600"/>
                </a:solidFill>
              </a:rPr>
              <a:t>  вклада, </a:t>
            </a:r>
            <a:r>
              <a:rPr lang="ru-RU" sz="2400" dirty="0">
                <a:solidFill>
                  <a:srgbClr val="94C600"/>
                </a:solidFill>
              </a:rPr>
              <a:t>обеспечиваемый инициатором проекта, в том числе: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73016"/>
            <a:ext cx="7056784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Работы по разработке грунта, 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устройству 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подстилающих 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слоев из песка с учетом стоимости материала планируется произвести силами индивидуальных предпринимателей, на общую сумму </a:t>
            </a:r>
            <a:r>
              <a:rPr lang="ru-RU" sz="2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61815,18 рублей. </a:t>
            </a:r>
          </a:p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sz="2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2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936104"/>
          </a:xfrm>
        </p:spPr>
        <p:txBody>
          <a:bodyPr/>
          <a:lstStyle/>
          <a:p>
            <a:r>
              <a:rPr lang="ru-RU" dirty="0" smtClean="0"/>
              <a:t>Мечта обязательно сбудется!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72808" cy="4464496"/>
          </a:xfrm>
        </p:spPr>
      </p:pic>
    </p:spTree>
    <p:extLst>
      <p:ext uri="{BB962C8B-B14F-4D97-AF65-F5344CB8AC3E}">
        <p14:creationId xmlns:p14="http://schemas.microsoft.com/office/powerpoint/2010/main" val="116543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692696"/>
            <a:ext cx="3300984" cy="2232248"/>
          </a:xfrm>
        </p:spPr>
        <p:txBody>
          <a:bodyPr/>
          <a:lstStyle/>
          <a:p>
            <a:r>
              <a:rPr lang="ru-RU" dirty="0" smtClean="0"/>
              <a:t>Обустройство пешеходной зоны на улице Спортивной 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г.п</a:t>
            </a:r>
            <a:r>
              <a:rPr lang="ru-RU" dirty="0" smtClean="0"/>
              <a:t>. Малиновский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3140968"/>
            <a:ext cx="3744416" cy="3240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Место расположения: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628251, Ханты-Мансийский АО-Югра, Советский район,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Малиновский улица Спортивная в районе от дома  № 6 до дома № 12.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19289"/>
          <a:stretch>
            <a:fillRect/>
          </a:stretch>
        </p:blipFill>
        <p:spPr>
          <a:xfrm>
            <a:off x="323528" y="260648"/>
            <a:ext cx="4248472" cy="6264696"/>
          </a:xfrm>
        </p:spPr>
      </p:pic>
    </p:spTree>
    <p:extLst>
      <p:ext uri="{BB962C8B-B14F-4D97-AF65-F5344CB8AC3E}">
        <p14:creationId xmlns:p14="http://schemas.microsoft.com/office/powerpoint/2010/main" val="84637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62198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Схема расположения пешеходной зоны по улицы Спортивная от дома №6 до дома № 12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7071" r="4825" b="8993"/>
          <a:stretch/>
        </p:blipFill>
        <p:spPr bwMode="auto">
          <a:xfrm>
            <a:off x="539552" y="2276872"/>
            <a:ext cx="751991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/>
              <a:t>На участке улично-дорожной сети по ул. Спортивная отсутствует тротуар, отвечающий требованиям безопасности. У пешеходов с колясками, а также маломобильных групп населения передвижение по данному участку улицы невозможно.   Устройство тротуара обеспечит безопасность передвижения пешеходов, в том числе маломобильных групп населения, а также обеспечит безопасное передвижение детей при посещении филиала школы олимпийского резерва «Дельфин», спорткомплекса «Орион</a:t>
            </a:r>
            <a:r>
              <a:rPr lang="ru-RU" dirty="0" smtClean="0"/>
              <a:t>» и </a:t>
            </a:r>
            <a:r>
              <a:rPr lang="ru-RU" dirty="0"/>
              <a:t>общеобразовательной школы </a:t>
            </a:r>
            <a:r>
              <a:rPr lang="ru-RU" dirty="0" smtClean="0"/>
              <a:t>г. п</a:t>
            </a:r>
            <a:r>
              <a:rPr lang="ru-RU" dirty="0"/>
              <a:t>. Малиновский.   </a:t>
            </a:r>
            <a:endParaRPr lang="ru-RU" sz="2800" dirty="0"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54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620688"/>
            <a:ext cx="3300984" cy="4320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 Light" panose="020F0302020204030204" pitchFamily="34" charset="0"/>
              </a:rPr>
              <a:t>Описание проекта</a:t>
            </a:r>
            <a:endParaRPr lang="ru-RU" sz="2000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1196752"/>
            <a:ext cx="3300573" cy="4680520"/>
          </a:xfrm>
        </p:spPr>
        <p:txBody>
          <a:bodyPr/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/>
              <a:t>Проект включает в себя: планировку территории, устройство асфальтового покрытия, установку бордюрных камней. Длина тротуара 160м</a:t>
            </a:r>
            <a:endParaRPr lang="ru-RU" sz="18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54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908720"/>
            <a:ext cx="2383288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материалов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348880"/>
            <a:ext cx="3300573" cy="3303769"/>
          </a:xfrm>
        </p:spPr>
        <p:txBody>
          <a:bodyPr>
            <a:normAutofit/>
          </a:bodyPr>
          <a:lstStyle/>
          <a:p>
            <a:r>
              <a:rPr lang="ru-RU" dirty="0" smtClean="0"/>
              <a:t>Асфальтовой покрытие является самым рациональным решением в обустройстве тротуаров. В зимнем содержании можно использовать грузовой транспорт в уборке снежных масс, а также</a:t>
            </a:r>
            <a:r>
              <a:rPr lang="ru-RU" dirty="0"/>
              <a:t> применять</a:t>
            </a:r>
            <a:r>
              <a:rPr lang="ru-RU" dirty="0" smtClean="0"/>
              <a:t>  </a:t>
            </a:r>
            <a:r>
              <a:rPr lang="ru-RU" dirty="0" err="1" smtClean="0"/>
              <a:t>противогололёдные</a:t>
            </a:r>
            <a:r>
              <a:rPr lang="ru-RU" dirty="0" smtClean="0"/>
              <a:t>  реагенты.</a:t>
            </a:r>
          </a:p>
          <a:p>
            <a:r>
              <a:rPr lang="ru-RU" dirty="0" smtClean="0"/>
              <a:t>Данный вид материала позволит сформировать подъездной путь к жилым домам.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r="32794"/>
          <a:stretch>
            <a:fillRect/>
          </a:stretch>
        </p:blipFill>
        <p:spPr>
          <a:xfrm>
            <a:off x="395536" y="188640"/>
            <a:ext cx="4176464" cy="6192688"/>
          </a:xfrm>
        </p:spPr>
      </p:pic>
    </p:spTree>
    <p:extLst>
      <p:ext uri="{BB962C8B-B14F-4D97-AF65-F5344CB8AC3E}">
        <p14:creationId xmlns:p14="http://schemas.microsoft.com/office/powerpoint/2010/main" val="402246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008112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Ожидаемые результаты от реализации инициативного проекта</a:t>
            </a:r>
            <a:endParaRPr lang="ru-RU" sz="3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0" y="2060848"/>
            <a:ext cx="6842647" cy="3749643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Повышение безопасности дорожного движения на участке автомобильной дороги по ул. Спортивная;</a:t>
            </a:r>
            <a:endParaRPr lang="ru-RU" sz="2800" dirty="0">
              <a:ea typeface="Calibri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Обеспечение </a:t>
            </a:r>
            <a:r>
              <a:rPr lang="ru-RU" dirty="0"/>
              <a:t>безопасного передвижения детей при посещении филиала школы олимпийского резерва «Дельфин», спорткомплекса «Орион</a:t>
            </a:r>
            <a:r>
              <a:rPr lang="ru-RU" dirty="0" smtClean="0"/>
              <a:t>» и </a:t>
            </a:r>
            <a:r>
              <a:rPr lang="ru-RU" dirty="0"/>
              <a:t>общеобразовательной школы п. Малиновский.</a:t>
            </a:r>
            <a:endParaRPr lang="ru-RU" sz="2800" dirty="0">
              <a:ea typeface="Calibri"/>
            </a:endParaRPr>
          </a:p>
          <a:p>
            <a:r>
              <a:rPr lang="ru-RU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/>
              </a:rPr>
              <a:t>Недопущение предписаний контрольных и надзорных органов.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04856" cy="129614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Описание дальнейшего развития инициативного проекта после завершения финансирования</a:t>
            </a:r>
            <a:endParaRPr lang="ru-RU" sz="3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1720" y="2060848"/>
            <a:ext cx="6842647" cy="3749643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</a:t>
            </a:r>
            <a:r>
              <a:rPr lang="ru-RU" dirty="0" smtClean="0"/>
              <a:t>а </a:t>
            </a:r>
            <a:r>
              <a:rPr lang="ru-RU" dirty="0"/>
              <a:t>на содержание </a:t>
            </a:r>
            <a:r>
              <a:rPr lang="ru-RU" dirty="0" smtClean="0"/>
              <a:t>тротуара </a:t>
            </a:r>
            <a:r>
              <a:rPr lang="ru-RU" dirty="0"/>
              <a:t>предусмотрены муниципальной программой «Комплексное развитие транспортной инфраструктуры городского поселения Малиновский Советского района Ханты-Мансийского автономного округа Югры на 2019-2035 годы». Ежегодно проводится аукцион на право заключения контракта «На комплексное содержание улично-дорожной сети </a:t>
            </a:r>
            <a:r>
              <a:rPr lang="ru-RU" dirty="0" err="1"/>
              <a:t>г.п</a:t>
            </a:r>
            <a:r>
              <a:rPr lang="ru-RU" dirty="0"/>
              <a:t>. Малиновский». </a:t>
            </a:r>
          </a:p>
        </p:txBody>
      </p:sp>
    </p:spTree>
    <p:extLst>
      <p:ext uri="{BB962C8B-B14F-4D97-AF65-F5344CB8AC3E}">
        <p14:creationId xmlns:p14="http://schemas.microsoft.com/office/powerpoint/2010/main" val="331542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Спортивная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2111" y="1340769"/>
            <a:ext cx="3057148" cy="5040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летний период времени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816424" cy="424847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837" y="1340768"/>
            <a:ext cx="3055717" cy="5040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зимний период времени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1982" y="2096856"/>
            <a:ext cx="4248468" cy="3888432"/>
          </a:xfrm>
        </p:spPr>
      </p:pic>
    </p:spTree>
    <p:extLst>
      <p:ext uri="{BB962C8B-B14F-4D97-AF65-F5344CB8AC3E}">
        <p14:creationId xmlns:p14="http://schemas.microsoft.com/office/powerpoint/2010/main" val="2318717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427</TotalTime>
  <Words>499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Обустройство пешеходной зоны на улице Спортивной в городском поселении Малиновский</vt:lpstr>
      <vt:lpstr>Обустройство пешеходной зоны на улице Спортивной в  г.п. Малиновский</vt:lpstr>
      <vt:lpstr>Схема расположения пешеходной зоны по улицы Спортивная от дома №6 до дома № 12</vt:lpstr>
      <vt:lpstr>Описание проекта</vt:lpstr>
      <vt:lpstr>Описание проекта</vt:lpstr>
      <vt:lpstr>Использование материалов</vt:lpstr>
      <vt:lpstr>Ожидаемые результаты от реализации инициативного проекта</vt:lpstr>
      <vt:lpstr>Описание дальнейшего развития инициативного проекта после завершения финансирования</vt:lpstr>
      <vt:lpstr>Улица Спортивная</vt:lpstr>
      <vt:lpstr>Количество благополучателей</vt:lpstr>
      <vt:lpstr>Количество благополучателей</vt:lpstr>
      <vt:lpstr>Визуализация проекта</vt:lpstr>
      <vt:lpstr>Стоимость проекта Ведомость объемов работ</vt:lpstr>
      <vt:lpstr>Стоимость проекта Локальный сметный расчет</vt:lpstr>
      <vt:lpstr> Средства бюджета городского поселения </vt:lpstr>
      <vt:lpstr> </vt:lpstr>
      <vt:lpstr>Мечта обязательно сбудется!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Обустройство пешеходной зоны на улице Спортивной в городском поселении Малиновский</dc:title>
  <dc:creator>Админ</dc:creator>
  <cp:lastModifiedBy>Пользователь</cp:lastModifiedBy>
  <cp:revision>22</cp:revision>
  <dcterms:created xsi:type="dcterms:W3CDTF">2021-01-05T15:35:50Z</dcterms:created>
  <dcterms:modified xsi:type="dcterms:W3CDTF">2021-01-27T10:30:38Z</dcterms:modified>
</cp:coreProperties>
</file>